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Caveat"/>
      <p:regular r:id="rId16"/>
      <p:bold r:id="rId17"/>
    </p:embeddedFont>
    <p:embeddedFont>
      <p:font typeface="Lobster"/>
      <p:regular r:id="rId18"/>
    </p:embeddedFont>
    <p:embeddedFont>
      <p:font typeface="Source Code Pro"/>
      <p:regular r:id="rId19"/>
      <p:bold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22" Type="http://schemas.openxmlformats.org/officeDocument/2006/relationships/font" Target="fonts/Oswald-bold.fntdata"/><Relationship Id="rId10" Type="http://schemas.openxmlformats.org/officeDocument/2006/relationships/slide" Target="slides/slide6.xml"/><Relationship Id="rId21" Type="http://schemas.openxmlformats.org/officeDocument/2006/relationships/font" Target="fonts/Oswal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aveat-bold.fntdata"/><Relationship Id="rId16" Type="http://schemas.openxmlformats.org/officeDocument/2006/relationships/font" Target="fonts/Caveat-regular.fntdata"/><Relationship Id="rId5" Type="http://schemas.openxmlformats.org/officeDocument/2006/relationships/slide" Target="slides/slide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2.xml"/><Relationship Id="rId18" Type="http://schemas.openxmlformats.org/officeDocument/2006/relationships/font" Target="fonts/Lobst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SzPts val="1100"/>
              <a:buFont typeface="Arial"/>
              <a:buChar char="●"/>
              <a:defRPr b="0" i="0" sz="1100" u="none" cap="none" strike="noStrike"/>
            </a:lvl1pPr>
            <a:lvl2pPr indent="69850" lvl="1" marL="0" marR="0" rtl="0" algn="l">
              <a:spcBef>
                <a:spcPts val="0"/>
              </a:spcBef>
              <a:buSzPts val="1100"/>
              <a:buFont typeface="Arial"/>
              <a:buChar char="○"/>
              <a:defRPr b="0" i="0" sz="1100" u="none" cap="none" strike="noStrike"/>
            </a:lvl2pPr>
            <a:lvl3pPr indent="69850" lvl="2" marL="0" marR="0" rtl="0" algn="l">
              <a:spcBef>
                <a:spcPts val="0"/>
              </a:spcBef>
              <a:buSzPts val="1100"/>
              <a:buFont typeface="Arial"/>
              <a:buChar char="■"/>
              <a:defRPr b="0" i="0" sz="1100" u="none" cap="none" strike="noStrike"/>
            </a:lvl3pPr>
            <a:lvl4pPr indent="69850" lvl="3" marL="0" marR="0" rtl="0" algn="l">
              <a:spcBef>
                <a:spcPts val="0"/>
              </a:spcBef>
              <a:buSzPts val="1100"/>
              <a:buFont typeface="Arial"/>
              <a:buChar char="●"/>
              <a:defRPr b="0" i="0" sz="1100" u="none" cap="none" strike="noStrike"/>
            </a:lvl4pPr>
            <a:lvl5pPr indent="69850" lvl="4" marL="0" marR="0" rtl="0" algn="l">
              <a:spcBef>
                <a:spcPts val="0"/>
              </a:spcBef>
              <a:buSzPts val="1100"/>
              <a:buFont typeface="Arial"/>
              <a:buChar char="○"/>
              <a:defRPr b="0" i="0" sz="1100" u="none" cap="none" strike="noStrike"/>
            </a:lvl5pPr>
            <a:lvl6pPr indent="69850" lvl="5" marL="0" marR="0" rtl="0" algn="l">
              <a:spcBef>
                <a:spcPts val="0"/>
              </a:spcBef>
              <a:buSzPts val="1100"/>
              <a:buFont typeface="Arial"/>
              <a:buChar char="■"/>
              <a:defRPr b="0" i="0" sz="1100" u="none" cap="none" strike="noStrike"/>
            </a:lvl6pPr>
            <a:lvl7pPr indent="69850" lvl="6" marL="0" marR="0" rtl="0" algn="l">
              <a:spcBef>
                <a:spcPts val="0"/>
              </a:spcBef>
              <a:buSzPts val="1100"/>
              <a:buFont typeface="Arial"/>
              <a:buChar char="●"/>
              <a:defRPr b="0" i="0" sz="1100" u="none" cap="none" strike="noStrike"/>
            </a:lvl7pPr>
            <a:lvl8pPr indent="69850" lvl="7" marL="0" marR="0" rtl="0" algn="l">
              <a:spcBef>
                <a:spcPts val="0"/>
              </a:spcBef>
              <a:buSzPts val="1100"/>
              <a:buFont typeface="Arial"/>
              <a:buChar char="○"/>
              <a:defRPr b="0" i="0" sz="1100" u="none" cap="none" strike="noStrike"/>
            </a:lvl8pPr>
            <a:lvl9pPr indent="69850" lvl="8" marL="0" marR="0" rtl="0" algn="l">
              <a:spcBef>
                <a:spcPts val="0"/>
              </a:spcBef>
              <a:buSzPts val="11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b="0" i="0" sz="60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 algn="ctr">
              <a:spcBef>
                <a:spcPts val="0"/>
              </a:spcBef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 algn="ctr">
              <a:spcBef>
                <a:spcPts val="0"/>
              </a:spcBef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 algn="ctr">
              <a:spcBef>
                <a:spcPts val="0"/>
              </a:spcBef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 algn="ctr">
              <a:spcBef>
                <a:spcPts val="0"/>
              </a:spcBef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 algn="ctr">
              <a:spcBef>
                <a:spcPts val="0"/>
              </a:spcBef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 algn="ctr">
              <a:spcBef>
                <a:spcPts val="0"/>
              </a:spcBef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 algn="ctr">
              <a:spcBef>
                <a:spcPts val="0"/>
              </a:spcBef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 algn="ctr">
              <a:spcBef>
                <a:spcPts val="0"/>
              </a:spcBef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Oswald"/>
              <a:buNone/>
              <a:defRPr b="0" i="0" sz="12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SzPts val="120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SzPts val="120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SzPts val="120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SzPts val="120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SzPts val="120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SzPts val="120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SzPts val="120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SzPts val="12000"/>
              <a:buFont typeface="Oswald"/>
              <a:buNone/>
              <a:defRPr sz="1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b="0" i="0" sz="4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 algn="ctr">
              <a:spcBef>
                <a:spcPts val="0"/>
              </a:spcBef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 algn="ctr">
              <a:spcBef>
                <a:spcPts val="0"/>
              </a:spcBef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 algn="ctr">
              <a:spcBef>
                <a:spcPts val="0"/>
              </a:spcBef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 algn="ctr">
              <a:spcBef>
                <a:spcPts val="0"/>
              </a:spcBef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 algn="ctr">
              <a:spcBef>
                <a:spcPts val="0"/>
              </a:spcBef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 algn="ctr">
              <a:spcBef>
                <a:spcPts val="0"/>
              </a:spcBef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 algn="ctr">
              <a:spcBef>
                <a:spcPts val="0"/>
              </a:spcBef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 algn="ctr">
              <a:spcBef>
                <a:spcPts val="0"/>
              </a:spcBef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Code Pro"/>
              <a:buNone/>
              <a:defRPr b="0" i="0" sz="19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4" name="Shape 2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swald"/>
              <a:buNone/>
              <a:defRPr b="0" i="0" sz="5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chemeClr val="lt1"/>
              </a:buClr>
              <a:buSzPts val="5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chemeClr val="lt1"/>
              </a:buClr>
              <a:buSzPts val="5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chemeClr val="lt1"/>
              </a:buClr>
              <a:buSzPts val="5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chemeClr val="lt1"/>
              </a:buClr>
              <a:buSzPts val="5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chemeClr val="lt1"/>
              </a:buClr>
              <a:buSzPts val="5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chemeClr val="lt1"/>
              </a:buClr>
              <a:buSzPts val="5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chemeClr val="lt1"/>
              </a:buClr>
              <a:buSzPts val="5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chemeClr val="lt1"/>
              </a:buClr>
              <a:buSzPts val="5400"/>
              <a:buFont typeface="Oswald"/>
              <a:buNone/>
              <a:defRPr sz="5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b="0" i="0" sz="3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 algn="ctr">
              <a:spcBef>
                <a:spcPts val="0"/>
              </a:spcBef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 algn="ctr">
              <a:spcBef>
                <a:spcPts val="0"/>
              </a:spcBef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 algn="ctr">
              <a:spcBef>
                <a:spcPts val="0"/>
              </a:spcBef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 algn="ctr">
              <a:spcBef>
                <a:spcPts val="0"/>
              </a:spcBef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 algn="ctr">
              <a:spcBef>
                <a:spcPts val="0"/>
              </a:spcBef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 algn="ctr">
              <a:spcBef>
                <a:spcPts val="0"/>
              </a:spcBef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 algn="ctr">
              <a:spcBef>
                <a:spcPts val="0"/>
              </a:spcBef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 algn="ctr">
              <a:spcBef>
                <a:spcPts val="0"/>
              </a:spcBef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●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○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Code Pro"/>
              <a:buChar char="■"/>
              <a:defRPr b="0" i="0" sz="12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swald"/>
              <a:buNone/>
              <a:defRPr b="0" i="0" sz="21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rgbClr val="1155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rtl="0">
              <a:spcBef>
                <a:spcPts val="0"/>
              </a:spcBef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Source Code Pro"/>
              <a:buChar char="●"/>
              <a:defRPr b="0" i="0" sz="18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●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○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b="0" i="0" sz="14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35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urce Code Pro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localhost:8080/CupofSuga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/>
        </p:nvSpPr>
        <p:spPr>
          <a:xfrm>
            <a:off x="-106075" y="0"/>
            <a:ext cx="9611100" cy="31551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3810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Cup of Sugar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swald"/>
              <a:buNone/>
            </a:pPr>
            <a:r>
              <a:rPr b="0" i="0" lang="en" sz="36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By Bryan Gallardo, </a:t>
            </a:r>
            <a:r>
              <a:rPr lang="en"/>
              <a:t>Vatsal Pandya, Sergio Ruelas Kieri &amp; Edmundo Meza</a:t>
            </a:r>
          </a:p>
        </p:txBody>
      </p:sp>
      <p:sp>
        <p:nvSpPr>
          <p:cNvPr id="65" name="Shape 65"/>
          <p:cNvSpPr/>
          <p:nvPr/>
        </p:nvSpPr>
        <p:spPr>
          <a:xfrm rot="10800000">
            <a:off x="4389750" y="3142050"/>
            <a:ext cx="339475" cy="238400"/>
          </a:xfrm>
          <a:prstGeom prst="flowChartExtra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025" y="129775"/>
            <a:ext cx="4433250" cy="2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236925" y="1460700"/>
            <a:ext cx="40452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92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Test Cases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025" y="2448722"/>
            <a:ext cx="4433250" cy="2287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69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400"/>
              <a:buFont typeface="Oswald"/>
              <a:buNone/>
            </a:pPr>
            <a:r>
              <a:rPr b="0" i="0" lang="en" sz="7400" u="sng" cap="none" strike="noStrike">
                <a:solidFill>
                  <a:schemeClr val="hlink"/>
                </a:solidFill>
                <a:latin typeface="Lobster"/>
                <a:ea typeface="Lobster"/>
                <a:cs typeface="Lobster"/>
                <a:sym typeface="Lobster"/>
                <a:hlinkClick r:id="rId3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618200"/>
            <a:ext cx="2967600" cy="318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a city people have anonymity, are less likely to know their neighbor and have a sense of community.  When people have a lack of community they are unable to have that societal help to solve everyday problems.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want to build a community where people interact with their neighbors through small favors. This can be anything from borrowing a calculator before an exam or getting a ride to the airport.</a:t>
            </a:r>
          </a:p>
          <a:p>
            <a:pPr indent="-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None/>
            </a:pPr>
            <a:r>
              <a:rPr b="1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None/>
            </a:pPr>
            <a:r>
              <a:t/>
            </a:r>
            <a:endParaRPr b="1" i="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pen Chromebook laptop computer" id="71" name="Shape 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975" y="697324"/>
            <a:ext cx="5591976" cy="33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2400" y="975150"/>
            <a:ext cx="4194275" cy="233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73" name="Shape 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3275" y="1618199"/>
            <a:ext cx="1675824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5475" y="1873849"/>
            <a:ext cx="1491424" cy="26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464100" y="334050"/>
            <a:ext cx="28080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1524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</a:pPr>
            <a:r>
              <a:rPr lang="en" sz="36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Abstract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AutoNum type="arabicPeriod"/>
            </a:pPr>
            <a:r>
              <a:rPr b="1"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User - Registration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AutoNum type="arabicPeriod"/>
            </a:pPr>
            <a:r>
              <a:rPr b="1"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Asking for a Cup of Sugar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AutoNum type="arabicPeriod"/>
            </a:pPr>
            <a:r>
              <a:rPr b="1"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Lending a Cup of Sugar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AutoNum type="arabicPeriod"/>
            </a:pPr>
            <a:r>
              <a:rPr b="1"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User Rating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veat"/>
              <a:buAutoNum type="arabicPeriod"/>
            </a:pPr>
            <a:r>
              <a:rPr b="1" lang="en" sz="2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User History</a:t>
            </a:r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332175" y="16771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292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Functional Requirements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32175" y="16771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292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Registration Class Diagram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000" y="672463"/>
            <a:ext cx="4303174" cy="37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65500" y="1716625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292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Asking for a Cup of Sugar Class Diagram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923925"/>
            <a:ext cx="4528501" cy="3374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650" y="918212"/>
            <a:ext cx="4338976" cy="33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type="title"/>
          </p:nvPr>
        </p:nvSpPr>
        <p:spPr>
          <a:xfrm>
            <a:off x="313125" y="16771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292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Fulfilling a Cup of Sugar Class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276" y="1078750"/>
            <a:ext cx="4519098" cy="299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13125" y="1680263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292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Sequence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189300" y="1677150"/>
            <a:ext cx="4045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292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ERD Database Diagram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400" y="224575"/>
            <a:ext cx="4045200" cy="469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199" y="437200"/>
            <a:ext cx="4445526" cy="42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236925" y="1460700"/>
            <a:ext cx="40452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-2921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Relational </a:t>
            </a:r>
            <a:r>
              <a:rPr lang="en">
                <a:latin typeface="Lobster"/>
                <a:ea typeface="Lobster"/>
                <a:cs typeface="Lobster"/>
                <a:sym typeface="Lobster"/>
              </a:rPr>
              <a:t>Database Diagram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700" y="2415175"/>
            <a:ext cx="504825" cy="2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750" y="251725"/>
            <a:ext cx="714375" cy="3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